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40" r:id="rId3"/>
    <p:sldId id="449" r:id="rId4"/>
    <p:sldId id="352" r:id="rId5"/>
    <p:sldId id="469" r:id="rId6"/>
    <p:sldId id="471" r:id="rId7"/>
    <p:sldId id="470" r:id="rId8"/>
    <p:sldId id="450" r:id="rId9"/>
    <p:sldId id="441" r:id="rId10"/>
    <p:sldId id="461" r:id="rId11"/>
    <p:sldId id="451" r:id="rId12"/>
    <p:sldId id="472" r:id="rId13"/>
    <p:sldId id="456" r:id="rId14"/>
    <p:sldId id="452" r:id="rId15"/>
    <p:sldId id="473" r:id="rId16"/>
    <p:sldId id="356" r:id="rId17"/>
    <p:sldId id="353" r:id="rId18"/>
  </p:sldIdLst>
  <p:sldSz cx="9144000" cy="6858000" type="screen4x3"/>
  <p:notesSz cx="7315200" cy="9601200"/>
  <p:defaultTextStyle>
    <a:defPPr>
      <a:defRPr lang="es-E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461E93"/>
    <a:srgbClr val="CDE600"/>
    <a:srgbClr val="FFFF33"/>
    <a:srgbClr val="FFFF66"/>
    <a:srgbClr val="FFFFCC"/>
    <a:srgbClr val="0080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51" d="100"/>
          <a:sy n="51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0C608CF-3A75-47E9-A3D6-BC08EB40773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lnSpc>
                <a:spcPct val="100000"/>
              </a:lnSpc>
              <a:spcBef>
                <a:spcPct val="0"/>
              </a:spcBef>
              <a:defRPr sz="1300" b="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 b="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lnSpc>
                <a:spcPct val="100000"/>
              </a:lnSpc>
              <a:spcBef>
                <a:spcPct val="0"/>
              </a:spcBef>
              <a:defRPr sz="1300" b="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555F37E-2145-4F67-9EFC-714DA1B939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1" tIns="48326" rIns="96651" bIns="48326" anchor="b"/>
          <a:lstStyle/>
          <a:p>
            <a:pPr algn="r" defTabSz="966788">
              <a:lnSpc>
                <a:spcPct val="100000"/>
              </a:lnSpc>
              <a:spcBef>
                <a:spcPct val="0"/>
              </a:spcBef>
            </a:pPr>
            <a:fld id="{9ADCCFCD-75D4-48E1-BEA5-A444EDC9B7E5}" type="slidenum">
              <a:rPr lang="es-ES" sz="1300" b="0"/>
              <a:pPr algn="r" defTabSz="966788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s-ES" sz="1300" b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61" tIns="48331" rIns="96661" bIns="48331"/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75780" name="3 Marcador de número de diapositiva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lnSpc>
                <a:spcPct val="100000"/>
              </a:lnSpc>
              <a:spcBef>
                <a:spcPct val="0"/>
              </a:spcBef>
            </a:pPr>
            <a:fld id="{C3C352EB-787F-4FD8-9317-9A8D1D509B62}" type="slidenum">
              <a:rPr lang="es-MX" sz="1300" b="0">
                <a:latin typeface="Calibri" pitchFamily="34" charset="0"/>
              </a:rPr>
              <a:pPr algn="r" defTabSz="966788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s-MX" sz="13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B9731-77C2-425A-B2F0-C10B1B0EDF08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D69-5A33-49D2-A436-0518D70F47D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49BB4-3C18-41C2-9DEC-86C0BFCB0AF8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1B1F6-24BA-439F-93DE-20105BDA808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DAE7-F64B-4BC8-9180-70BA98D8491D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4F63D-364A-4133-B4FF-4ECD4D31BDE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3A5B8-4233-457E-9F11-B16F390B9277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25A1C-B4DA-4759-94F0-6273A064FA6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DE5D2-D9CF-42C9-8AA6-0254CB593C6B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A898-206F-40E4-A335-676DD4A419F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851E-311D-4789-B343-CF510A21B42E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83B97-CBB0-45EF-B222-51F029046E2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28236-5E87-4269-9FB8-56961A118BE9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889E1-A02C-4B45-9054-D9E28F37E3A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A4CB2-9047-41D0-A0D9-6526E60966FF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B5262-AD03-4DA5-B4B0-44CCFF15004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B3A92-66AE-4FA3-B8BA-2EB9957EF463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ACC5-9085-4AB8-8F97-F65A11C594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C7CBE-4E68-44D8-A8DB-D5AAA41B93C7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E3B41-A40B-4616-9108-41D357B07CF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82810-89C4-4BA4-9D94-D1ABA63D5CC8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2C5EA-FF28-412A-8157-285614626E5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535DF-9A5C-4827-8371-7C8931EC08FA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6D75-8601-4218-A1CC-84BCEBE0528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475A-F7E1-4F09-B6F1-36D40294E21C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8EF1-D63D-4731-8D02-BF519A0755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fld id="{D9CAD794-BDFC-4940-920A-B50FB55A7A6B}" type="datetime1">
              <a:rPr lang="es-ES"/>
              <a:pPr/>
              <a:t>10/11/2010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7D27C5F1-5773-4EFE-BD5C-18A4C5EF51E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62DC1B8-4E48-41D6-901B-A3D6A1837436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4500563" y="6165850"/>
            <a:ext cx="4105275" cy="57943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s-ES_tradnl" sz="3200" b="0">
                <a:solidFill>
                  <a:schemeClr val="tx2"/>
                </a:solidFill>
              </a:rPr>
              <a:t>26 de Octubre  2010</a:t>
            </a:r>
            <a:endParaRPr lang="es-ES" sz="3200" b="0">
              <a:solidFill>
                <a:schemeClr val="tx2"/>
              </a:solidFill>
            </a:endParaRPr>
          </a:p>
        </p:txBody>
      </p:sp>
      <p:sp>
        <p:nvSpPr>
          <p:cNvPr id="7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11188" y="2565400"/>
            <a:ext cx="7993062" cy="3527425"/>
          </a:xfrm>
          <a:noFill/>
        </p:spPr>
        <p:txBody>
          <a:bodyPr lIns="0" tIns="118800" rIns="0"/>
          <a:lstStyle/>
          <a:p>
            <a:pPr eaLnBrk="1" hangingPunct="1"/>
            <a:r>
              <a:rPr lang="es-ES" sz="4800" b="1" smtClean="0"/>
              <a:t>41 ASAMBLEA </a:t>
            </a:r>
            <a:br>
              <a:rPr lang="es-ES" sz="4800" b="1" smtClean="0"/>
            </a:br>
            <a:r>
              <a:rPr lang="es-ES" sz="4800" b="1" smtClean="0"/>
              <a:t>ASAPRA – PERÚ 2010</a:t>
            </a:r>
            <a:br>
              <a:rPr lang="es-ES" sz="4800" b="1" smtClean="0"/>
            </a:br>
            <a:r>
              <a:rPr lang="es-ES" sz="4800" b="1" smtClean="0"/>
              <a:t/>
            </a:r>
            <a:br>
              <a:rPr lang="es-ES" sz="4800" b="1" smtClean="0"/>
            </a:br>
            <a:r>
              <a:rPr lang="es-ES" b="1" smtClean="0"/>
              <a:t>Modernización de la Dirección Nacional de Aduanas - Uruguay</a:t>
            </a:r>
            <a:r>
              <a:rPr lang="es-ES" sz="4800" b="1" smtClean="0"/>
              <a:t/>
            </a:r>
            <a:br>
              <a:rPr lang="es-ES" sz="4800" b="1" smtClean="0"/>
            </a:br>
            <a:endParaRPr lang="es-ES" sz="4800" b="1" smtClean="0"/>
          </a:p>
        </p:txBody>
      </p:sp>
      <p:pic>
        <p:nvPicPr>
          <p:cNvPr id="7172" name="Picture 15" descr="fondo_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33375"/>
            <a:ext cx="86423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2B6A7D4-EDD0-4A89-84FD-CA9A241A86F6}" type="slidenum">
              <a:rPr lang="es-ES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1964 - Infraccional Aduanero: Ley 13.318 Contencioso Aduanero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1970 - Ley de Despachantes de Aduanas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1971 - Decreto 391 reglamenta Ley de Despachantes de Aduanas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1977 - Ley 14.629 IMADUNI e infracción defraudación del valor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1984 - Código Aduanero – Decreto-Ley 15.691 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1987 - Ley 15.921 de Zonas Francas 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1992 - Decreto 330 Régimen de ingreso y egreso de muestras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1992 - Ley 16.246 de Puertos (Puerto Libre) 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1994 - Decreto 570 Regula régimen Equipaje Pasajeros Mercosur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1995 - Decreto 367 Régimen de Free Shops 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1997 - Decreto 459 Reformulación organizativa de la DNA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1998 - Decreto 312 Modernización de estructura operativa DNA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2002 - Decreto 281 y 282 Reglamento Orgánico de DNA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2002 - Ley 17.555 ‘Aeropuerto libre’ 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2005 - Decreto 173 Procedimientos aduaneros Norma Mercosur 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2006 - Decreto 216 Depósitos Particulares extra portuarios</a:t>
            </a:r>
            <a:endParaRPr lang="es-ES_tradnl" sz="1800" smtClean="0"/>
          </a:p>
        </p:txBody>
      </p:sp>
      <p:sp>
        <p:nvSpPr>
          <p:cNvPr id="8499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15888"/>
            <a:ext cx="5689600" cy="792162"/>
          </a:xfrm>
          <a:noFill/>
        </p:spPr>
        <p:txBody>
          <a:bodyPr/>
          <a:lstStyle/>
          <a:p>
            <a:pPr eaLnBrk="1" hangingPunct="1"/>
            <a:r>
              <a:rPr lang="es-ES" sz="3200" b="1" u="sng" smtClean="0"/>
              <a:t>LEGISLACIÓN ADUANERA</a:t>
            </a:r>
          </a:p>
        </p:txBody>
      </p:sp>
      <p:pic>
        <p:nvPicPr>
          <p:cNvPr id="84996" name="Picture 6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BFBD4AC-7F99-4F8E-957A-469D5CA8E609}" type="slidenum">
              <a:rPr lang="es-ES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4450"/>
            <a:ext cx="6048375" cy="863600"/>
          </a:xfrm>
        </p:spPr>
        <p:txBody>
          <a:bodyPr/>
          <a:lstStyle/>
          <a:p>
            <a:pPr eaLnBrk="1" hangingPunct="1"/>
            <a:r>
              <a:rPr lang="es-ES" sz="4000" b="1" smtClean="0"/>
              <a:t>SUMARIO</a:t>
            </a:r>
          </a:p>
        </p:txBody>
      </p:sp>
      <p:sp>
        <p:nvSpPr>
          <p:cNvPr id="67587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80400" cy="5545137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Oportunidades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Debilidades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Cambios necesarios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Planes</a:t>
            </a:r>
          </a:p>
        </p:txBody>
      </p:sp>
      <p:pic>
        <p:nvPicPr>
          <p:cNvPr id="67588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DC11813-60A7-4079-A137-7AA085542C1C}" type="slidenum">
              <a:rPr lang="es-ES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0"/>
            <a:ext cx="6408737" cy="981075"/>
          </a:xfrm>
          <a:noFill/>
        </p:spPr>
        <p:txBody>
          <a:bodyPr/>
          <a:lstStyle/>
          <a:p>
            <a:pPr eaLnBrk="1" hangingPunct="1"/>
            <a:r>
              <a:rPr lang="es-ES" sz="2400" b="1" u="sng" smtClean="0"/>
              <a:t>PLANIFICACIÓN ESTRATÉGICA: </a:t>
            </a:r>
            <a:br>
              <a:rPr lang="es-ES" sz="2400" b="1" u="sng" smtClean="0"/>
            </a:br>
            <a:r>
              <a:rPr lang="es-ES" sz="2400" b="1" u="sng" smtClean="0"/>
              <a:t>SISTEMA de CREENCIAS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052513"/>
            <a:ext cx="7920038" cy="56165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smtClean="0"/>
              <a:t>8 de Julio 2010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u="sng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1800" b="1" u="sng" smtClean="0"/>
              <a:t>MISIÓN</a:t>
            </a:r>
            <a:endParaRPr lang="es-ES" sz="1800" b="1" smtClean="0"/>
          </a:p>
          <a:p>
            <a:pPr algn="just" eaLnBrk="1" hangingPunct="1">
              <a:lnSpc>
                <a:spcPct val="80000"/>
              </a:lnSpc>
            </a:pPr>
            <a:r>
              <a:rPr lang="es-ES" sz="1800" smtClean="0"/>
              <a:t>Nuestra misión es velar por la </a:t>
            </a:r>
            <a:r>
              <a:rPr lang="es-ES" sz="1800" b="1" smtClean="0">
                <a:solidFill>
                  <a:srgbClr val="FF3300"/>
                </a:solidFill>
              </a:rPr>
              <a:t>seguridad</a:t>
            </a:r>
            <a:r>
              <a:rPr lang="es-ES" sz="1800" smtClean="0"/>
              <a:t> de la sociedad uruguaya y apoyar el </a:t>
            </a:r>
            <a:r>
              <a:rPr lang="es-ES" sz="1800" b="1" smtClean="0">
                <a:solidFill>
                  <a:srgbClr val="FF3300"/>
                </a:solidFill>
              </a:rPr>
              <a:t>desarrollo económico de nuestro país</a:t>
            </a:r>
            <a:r>
              <a:rPr lang="es-ES" sz="1800" smtClean="0"/>
              <a:t>, a través del control de las mercaderías que cruzan nuestras fronteras aduaneras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800" smtClean="0"/>
              <a:t>Para esto: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s-ES" sz="1600" smtClean="0"/>
              <a:t>Haremos una </a:t>
            </a:r>
            <a:r>
              <a:rPr lang="es-ES" sz="1600" b="1" smtClean="0">
                <a:solidFill>
                  <a:srgbClr val="FF3300"/>
                </a:solidFill>
              </a:rPr>
              <a:t>fiscalización eficiente</a:t>
            </a:r>
            <a:r>
              <a:rPr lang="es-ES" sz="1600" smtClean="0"/>
              <a:t> evitando amenazas a la población.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s-ES" sz="1600" smtClean="0"/>
              <a:t>Facilitaremos el comercio exterior y la circulación de pasajeros, impulsando la </a:t>
            </a:r>
            <a:r>
              <a:rPr lang="es-ES" sz="1600" b="1" smtClean="0">
                <a:solidFill>
                  <a:srgbClr val="FF3300"/>
                </a:solidFill>
              </a:rPr>
              <a:t>competitividad internacional del país</a:t>
            </a:r>
          </a:p>
          <a:p>
            <a:pPr algn="just" eaLnBrk="1" hangingPunct="1">
              <a:lnSpc>
                <a:spcPct val="80000"/>
              </a:lnSpc>
            </a:pPr>
            <a:endParaRPr lang="es-ES" sz="18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1800" b="1" u="sng" smtClean="0"/>
              <a:t>VISIÓN 2020</a:t>
            </a:r>
            <a:endParaRPr lang="es-ES" sz="1800" b="1" smtClean="0"/>
          </a:p>
          <a:p>
            <a:pPr algn="just" eaLnBrk="1" hangingPunct="1">
              <a:lnSpc>
                <a:spcPct val="80000"/>
              </a:lnSpc>
            </a:pPr>
            <a:r>
              <a:rPr lang="es-ES" sz="1800" smtClean="0"/>
              <a:t>Seremos reconocidos internacionalmente como una </a:t>
            </a:r>
            <a:r>
              <a:rPr lang="es-ES" sz="1800" b="1" smtClean="0">
                <a:solidFill>
                  <a:srgbClr val="FF3300"/>
                </a:solidFill>
              </a:rPr>
              <a:t>aduana modelo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800" b="1" smtClean="0">
                <a:solidFill>
                  <a:srgbClr val="FF3300"/>
                </a:solidFill>
              </a:rPr>
              <a:t>Lider</a:t>
            </a:r>
            <a:r>
              <a:rPr lang="es-ES" sz="1800" smtClean="0"/>
              <a:t>aremos la comunidad de comercio exterior del país dentro de nuestras áreas de actividad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800" smtClean="0"/>
              <a:t>Como aduaneros estaremos orgullosos de ser </a:t>
            </a:r>
            <a:r>
              <a:rPr lang="es-ES" sz="1800" b="1" smtClean="0">
                <a:solidFill>
                  <a:srgbClr val="FF3300"/>
                </a:solidFill>
              </a:rPr>
              <a:t>servidores públicos</a:t>
            </a:r>
            <a:r>
              <a:rPr lang="es-ES" sz="1800" smtClean="0"/>
              <a:t> profesionales y eficientes en el cumplimiento de nuestra tarea, íntegros e intransigentes con la corrupción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800" smtClean="0"/>
              <a:t>Seremos vistos por la sociedad y la comunidad del comercio exterior como una organización </a:t>
            </a:r>
            <a:r>
              <a:rPr lang="es-ES" sz="1800" b="1" smtClean="0">
                <a:solidFill>
                  <a:srgbClr val="FF3300"/>
                </a:solidFill>
              </a:rPr>
              <a:t>predecible</a:t>
            </a:r>
            <a:r>
              <a:rPr lang="es-ES" sz="1800" smtClean="0"/>
              <a:t>, con </a:t>
            </a:r>
            <a:r>
              <a:rPr lang="es-ES" sz="1800" b="1" smtClean="0">
                <a:solidFill>
                  <a:srgbClr val="FF3300"/>
                </a:solidFill>
              </a:rPr>
              <a:t>autonomía técnica</a:t>
            </a:r>
            <a:r>
              <a:rPr lang="es-ES" sz="1800" smtClean="0"/>
              <a:t> y al servicio del país</a:t>
            </a:r>
            <a:endParaRPr lang="es-ES_tradnl" sz="1800" smtClean="0"/>
          </a:p>
        </p:txBody>
      </p:sp>
      <p:pic>
        <p:nvPicPr>
          <p:cNvPr id="103428" name="Picture 4" descr="logo_adua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2A1B5BA-BC20-41BF-AF15-42B574A2FBC0}" type="slidenum">
              <a:rPr lang="es-ES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74754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0"/>
            <a:ext cx="7772400" cy="1658938"/>
          </a:xfrm>
        </p:spPr>
        <p:txBody>
          <a:bodyPr/>
          <a:lstStyle/>
          <a:p>
            <a:r>
              <a:rPr lang="es-MX" sz="3600" b="1" smtClean="0"/>
              <a:t>Dirección Nacional de Aduanas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779838" y="1628775"/>
            <a:ext cx="1512887" cy="482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MX" sz="2400">
                <a:solidFill>
                  <a:srgbClr val="000000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76600" y="3068638"/>
            <a:ext cx="2519363" cy="482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MX" sz="2400">
                <a:solidFill>
                  <a:srgbClr val="000000"/>
                </a:solidFill>
                <a:latin typeface="Calibri" pitchFamily="34" charset="0"/>
              </a:rPr>
              <a:t>MODERNIZACIÓN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08400" y="4551363"/>
            <a:ext cx="1727200" cy="482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MX" sz="2400">
                <a:solidFill>
                  <a:srgbClr val="000000"/>
                </a:solidFill>
                <a:latin typeface="Calibri" pitchFamily="34" charset="0"/>
              </a:rPr>
              <a:t>EFICIENCIA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211638" y="2276475"/>
            <a:ext cx="576262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800" b="0"/>
          </a:p>
        </p:txBody>
      </p:sp>
      <p:sp>
        <p:nvSpPr>
          <p:cNvPr id="10" name="9 Flecha abajo"/>
          <p:cNvSpPr/>
          <p:nvPr/>
        </p:nvSpPr>
        <p:spPr>
          <a:xfrm>
            <a:off x="4211638" y="3746500"/>
            <a:ext cx="576262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800" b="0"/>
          </a:p>
        </p:txBody>
      </p:sp>
      <p:sp>
        <p:nvSpPr>
          <p:cNvPr id="11" name="10 CuadroTexto"/>
          <p:cNvSpPr txBox="1"/>
          <p:nvPr/>
        </p:nvSpPr>
        <p:spPr>
          <a:xfrm>
            <a:off x="3132138" y="5949950"/>
            <a:ext cx="2663825" cy="482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MX" sz="2400">
                <a:solidFill>
                  <a:srgbClr val="000000"/>
                </a:solidFill>
                <a:latin typeface="Calibri" pitchFamily="34" charset="0"/>
              </a:rPr>
              <a:t>COMPETITIVIDAD</a:t>
            </a:r>
          </a:p>
        </p:txBody>
      </p:sp>
      <p:sp>
        <p:nvSpPr>
          <p:cNvPr id="12" name="11 Flecha abajo"/>
          <p:cNvSpPr/>
          <p:nvPr/>
        </p:nvSpPr>
        <p:spPr>
          <a:xfrm>
            <a:off x="4211638" y="5186363"/>
            <a:ext cx="576262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800" b="0"/>
          </a:p>
        </p:txBody>
      </p:sp>
      <p:pic>
        <p:nvPicPr>
          <p:cNvPr id="74762" name="4 Imagen" descr="adu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3684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EE8E6BD-65B5-4734-8ADA-3B56B053D1AF}" type="slidenum">
              <a:rPr lang="es-ES"/>
              <a:pPr>
                <a:defRPr/>
              </a:pPr>
              <a:t>14</a:t>
            </a:fld>
            <a:endParaRPr lang="es-ES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4450"/>
            <a:ext cx="6048375" cy="863600"/>
          </a:xfrm>
        </p:spPr>
        <p:txBody>
          <a:bodyPr/>
          <a:lstStyle/>
          <a:p>
            <a:pPr eaLnBrk="1" hangingPunct="1"/>
            <a:r>
              <a:rPr lang="es-ES" sz="4000" b="1" smtClean="0"/>
              <a:t>SUMARIO</a:t>
            </a:r>
          </a:p>
        </p:txBody>
      </p:sp>
      <p:sp>
        <p:nvSpPr>
          <p:cNvPr id="6861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80400" cy="5545137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Oportunidades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Debilidades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Cambios necesarios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Planes: cerrar  brechas</a:t>
            </a:r>
          </a:p>
        </p:txBody>
      </p:sp>
      <p:pic>
        <p:nvPicPr>
          <p:cNvPr id="68612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9A146B1-30B1-44E8-8D94-CC8FB61813F3}" type="slidenum">
              <a:rPr lang="es-ES"/>
              <a:pPr>
                <a:defRPr/>
              </a:pPr>
              <a:t>15</a:t>
            </a:fld>
            <a:endParaRPr lang="es-E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762000" indent="-762000" eaLnBrk="1" hangingPunct="1"/>
            <a:r>
              <a:rPr lang="es-ES_tradnl" sz="3200" b="1" smtClean="0"/>
              <a:t>Planes: cerrar brechas (I)</a:t>
            </a:r>
            <a:r>
              <a:rPr lang="es-ES_tradnl" sz="7200" b="1" smtClean="0"/>
              <a:t/>
            </a:r>
            <a:br>
              <a:rPr lang="es-ES_tradnl" sz="7200" b="1" smtClean="0"/>
            </a:br>
            <a:endParaRPr lang="es-ES" sz="2800" b="1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268413"/>
            <a:ext cx="8353425" cy="5040312"/>
          </a:xfrm>
          <a:noFill/>
        </p:spPr>
        <p:txBody>
          <a:bodyPr/>
          <a:lstStyle/>
          <a:p>
            <a:pPr lvl="1" algn="ctr" eaLnBrk="1" hangingPunct="1">
              <a:buFont typeface="Arial" charset="0"/>
              <a:buNone/>
            </a:pPr>
            <a:r>
              <a:rPr lang="es-ES" b="1" u="sng" smtClean="0"/>
              <a:t>LEY de PRESUPUESTO 2011-2014</a:t>
            </a:r>
          </a:p>
          <a:p>
            <a:pPr lvl="1" algn="ctr" eaLnBrk="1" hangingPunct="1">
              <a:buFont typeface="Arial" charset="0"/>
              <a:buNone/>
            </a:pPr>
            <a:r>
              <a:rPr lang="es-ES" sz="2400" b="1" smtClean="0"/>
              <a:t>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" sz="2400" b="1" smtClean="0"/>
              <a:t>Incentivos por desempeño</a:t>
            </a:r>
            <a:r>
              <a:rPr lang="es-ES" sz="2400" smtClean="0"/>
              <a:t> sustituirán el actual sistema de distribución de multas y comisos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" sz="2400" smtClean="0"/>
              <a:t>Cambios en la </a:t>
            </a:r>
            <a:r>
              <a:rPr lang="es-ES" sz="2400" b="1" smtClean="0"/>
              <a:t>carga horaria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" sz="2400" smtClean="0"/>
              <a:t>Eliminación de </a:t>
            </a:r>
            <a:r>
              <a:rPr lang="es-ES" sz="2400" b="1" smtClean="0"/>
              <a:t>cuellos de botella normativos</a:t>
            </a:r>
            <a:r>
              <a:rPr lang="es-ES" sz="2400" smtClean="0"/>
              <a:t>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" sz="2400" smtClean="0"/>
              <a:t>Ingreso de </a:t>
            </a:r>
            <a:r>
              <a:rPr lang="es-ES" sz="2400" b="1" smtClean="0"/>
              <a:t>330 nuevos funcionarios</a:t>
            </a:r>
            <a:r>
              <a:rPr lang="es-ES" sz="2400" smtClean="0"/>
              <a:t> jóvenes y de alto nivel educativo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" sz="2400" b="1" smtClean="0"/>
              <a:t>Estatuto del Funcionario Aduanero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" sz="2400" b="1" smtClean="0"/>
              <a:t>Reestructura escalafonaria y orgánica</a:t>
            </a:r>
            <a:endParaRPr lang="es-ES_tradnl" sz="2400" b="1" smtClean="0"/>
          </a:p>
        </p:txBody>
      </p:sp>
      <p:pic>
        <p:nvPicPr>
          <p:cNvPr id="105476" name="Picture 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0C5B40E-E21D-4754-828D-1AD9F943F818}" type="slidenum">
              <a:rPr lang="es-ES"/>
              <a:pPr>
                <a:defRPr/>
              </a:pPr>
              <a:t>16</a:t>
            </a:fld>
            <a:endParaRPr lang="es-E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993062" cy="981075"/>
          </a:xfrm>
          <a:noFill/>
        </p:spPr>
        <p:txBody>
          <a:bodyPr/>
          <a:lstStyle/>
          <a:p>
            <a:pPr eaLnBrk="1" hangingPunct="1"/>
            <a:r>
              <a:rPr lang="es-ES_tradnl" sz="3600" b="1" smtClean="0"/>
              <a:t>Planes: cerrar brechas (II)</a:t>
            </a:r>
            <a:endParaRPr lang="es-E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41438"/>
            <a:ext cx="8064500" cy="5183187"/>
          </a:xfrm>
          <a:noFill/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Capacitación: </a:t>
            </a:r>
            <a:r>
              <a:rPr lang="es-ES" sz="2400" smtClean="0"/>
              <a:t>Asistencia Técnica OMA, BID, FMI, BM y otros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Código y Comité de Ética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Precinto Electrónico y Centros de Verificación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Ventanilla Única de Comercio Exterior (VUCEX)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Operadores Económicos Autorizados (OEA)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smtClean="0"/>
              <a:t>Mejorar</a:t>
            </a:r>
            <a:r>
              <a:rPr lang="es-ES" sz="2400" b="1" smtClean="0"/>
              <a:t> gestión de riesgos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Convenios con Aduanas de la región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Alianzas estratégicas con privados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Declaraciones simplificadas e información electrónica previa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smtClean="0"/>
              <a:t>Potenciar</a:t>
            </a:r>
            <a:r>
              <a:rPr lang="es-ES" sz="2400" b="1" smtClean="0"/>
              <a:t> Fiscalización a posteriori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Inversión en Infraestructura U$S 8: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smtClean="0"/>
              <a:t>Comunicación interna y externa</a:t>
            </a:r>
            <a:r>
              <a:rPr lang="es-ES" sz="2400" smtClean="0"/>
              <a:t> </a:t>
            </a:r>
            <a:endParaRPr lang="es-ES_tradnl" sz="2400" smtClean="0"/>
          </a:p>
        </p:txBody>
      </p:sp>
      <p:pic>
        <p:nvPicPr>
          <p:cNvPr id="16388" name="Picture 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DFE4E51-BC46-4D51-BBCC-A0F67C8F12A1}" type="slidenum">
              <a:rPr lang="es-ES"/>
              <a:pPr>
                <a:defRPr/>
              </a:pPr>
              <a:t>17</a:t>
            </a:fld>
            <a:endParaRPr lang="es-ES" dirty="0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148263" y="5949950"/>
            <a:ext cx="3384550" cy="57943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s-ES_tradnl" sz="3200" b="0">
                <a:solidFill>
                  <a:schemeClr val="tx2"/>
                </a:solidFill>
              </a:rPr>
              <a:t>Octubre 2010</a:t>
            </a:r>
            <a:endParaRPr lang="es-ES" sz="3200" b="0">
              <a:solidFill>
                <a:schemeClr val="tx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2205038"/>
            <a:ext cx="7993062" cy="3816350"/>
          </a:xfrm>
          <a:noFill/>
        </p:spPr>
        <p:txBody>
          <a:bodyPr lIns="0" tIns="118800" rIns="0"/>
          <a:lstStyle/>
          <a:p>
            <a:pPr eaLnBrk="1" hangingPunct="1"/>
            <a:r>
              <a:rPr lang="es-ES_tradnl" sz="4800" b="1" smtClean="0">
                <a:solidFill>
                  <a:schemeClr val="tx1"/>
                </a:solidFill>
              </a:rPr>
              <a:t>Gracias por vuestra atención</a:t>
            </a:r>
            <a:endParaRPr lang="es-ES" sz="4800" b="1" smtClean="0">
              <a:solidFill>
                <a:schemeClr val="tx1"/>
              </a:solidFill>
            </a:endParaRPr>
          </a:p>
        </p:txBody>
      </p:sp>
      <p:pic>
        <p:nvPicPr>
          <p:cNvPr id="30724" name="Picture 4" descr="fondo_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33375"/>
            <a:ext cx="86423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744882E-3D25-4597-B03C-88ACCCBD2E0B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4450"/>
            <a:ext cx="6048375" cy="863600"/>
          </a:xfrm>
        </p:spPr>
        <p:txBody>
          <a:bodyPr/>
          <a:lstStyle/>
          <a:p>
            <a:pPr eaLnBrk="1" hangingPunct="1"/>
            <a:r>
              <a:rPr lang="es-ES" sz="4000" b="1" smtClean="0"/>
              <a:t>SUMARIO</a:t>
            </a:r>
          </a:p>
        </p:txBody>
      </p:sp>
      <p:sp>
        <p:nvSpPr>
          <p:cNvPr id="5325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80400" cy="5545137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 Oportunidades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 Debilidades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Cambios necesarios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 Planes</a:t>
            </a:r>
          </a:p>
        </p:txBody>
      </p:sp>
      <p:pic>
        <p:nvPicPr>
          <p:cNvPr id="53252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385D953-A392-45B6-90BB-410ACE5B1F30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4450"/>
            <a:ext cx="6048375" cy="863600"/>
          </a:xfrm>
        </p:spPr>
        <p:txBody>
          <a:bodyPr/>
          <a:lstStyle/>
          <a:p>
            <a:pPr eaLnBrk="1" hangingPunct="1"/>
            <a:r>
              <a:rPr lang="es-ES" sz="4000" b="1" smtClean="0"/>
              <a:t>SUMARIO</a:t>
            </a:r>
          </a:p>
        </p:txBody>
      </p:sp>
      <p:sp>
        <p:nvSpPr>
          <p:cNvPr id="65539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80400" cy="5545137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 Oportunidades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 Debilidades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Cambios necesarios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 Planes</a:t>
            </a:r>
          </a:p>
        </p:txBody>
      </p:sp>
      <p:pic>
        <p:nvPicPr>
          <p:cNvPr id="65540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090C019-1848-4EFC-9D84-B5903C027E8E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6049962" cy="792162"/>
          </a:xfrm>
          <a:noFill/>
        </p:spPr>
        <p:txBody>
          <a:bodyPr/>
          <a:lstStyle/>
          <a:p>
            <a:pPr eaLnBrk="1" hangingPunct="1"/>
            <a:r>
              <a:rPr lang="es-ES" b="1" u="sng" smtClean="0"/>
              <a:t>URUGUAY 2010</a:t>
            </a:r>
            <a:endParaRPr lang="es-ES" sz="3600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80400" cy="5256212"/>
          </a:xfrm>
          <a:noFill/>
        </p:spPr>
        <p:txBody>
          <a:bodyPr/>
          <a:lstStyle/>
          <a:p>
            <a:pPr eaLnBrk="1" hangingPunct="1"/>
            <a:r>
              <a:rPr lang="es-ES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Nota crediticia</a:t>
            </a:r>
            <a:r>
              <a:rPr lang="es-ES" sz="2400" smtClean="0"/>
              <a:t>: cerca Investment Grade </a:t>
            </a:r>
          </a:p>
          <a:p>
            <a:pPr eaLnBrk="1" hangingPunct="1"/>
            <a:r>
              <a:rPr lang="es-ES" sz="2400" smtClean="0"/>
              <a:t>Crecimiento </a:t>
            </a:r>
            <a:r>
              <a:rPr lang="es-ES" sz="2400" b="1" u="sng" smtClean="0"/>
              <a:t>PBI</a:t>
            </a:r>
            <a:r>
              <a:rPr lang="es-ES" sz="2400" smtClean="0"/>
              <a:t> para 2010: 5 – 7 % </a:t>
            </a:r>
          </a:p>
          <a:p>
            <a:pPr eaLnBrk="1" hangingPunct="1"/>
            <a:r>
              <a:rPr lang="es-ES" sz="2400" smtClean="0"/>
              <a:t>Descendió </a:t>
            </a:r>
            <a:r>
              <a:rPr lang="es-ES" sz="2400" b="1" u="sng" smtClean="0"/>
              <a:t>Riesgo País</a:t>
            </a:r>
            <a:r>
              <a:rPr lang="es-ES" sz="2400" smtClean="0"/>
              <a:t>: desde 226 en feb a 194 en jul</a:t>
            </a:r>
          </a:p>
          <a:p>
            <a:pPr eaLnBrk="1" hangingPunct="1"/>
            <a:r>
              <a:rPr lang="es-ES" sz="2400" b="1" u="sng" smtClean="0"/>
              <a:t>Tasa de Desempleo</a:t>
            </a:r>
            <a:r>
              <a:rPr lang="es-ES" sz="2400" smtClean="0"/>
              <a:t>: 6,2% Agosto 2010</a:t>
            </a:r>
          </a:p>
          <a:p>
            <a:r>
              <a:rPr lang="es-ES" sz="2400" b="1" u="sng" smtClean="0"/>
              <a:t>Centro Distribución Logística Regional</a:t>
            </a:r>
            <a:r>
              <a:rPr lang="es-ES" sz="2400" b="1" smtClean="0"/>
              <a:t> </a:t>
            </a:r>
            <a:r>
              <a:rPr lang="es-ES" sz="2400" smtClean="0"/>
              <a:t>del Uruguay procede el </a:t>
            </a:r>
            <a:r>
              <a:rPr lang="es-ES" sz="2400" i="1" smtClean="0"/>
              <a:t>64%</a:t>
            </a:r>
            <a:r>
              <a:rPr lang="es-ES" sz="2400" smtClean="0"/>
              <a:t> del total del comercio de tránsito de bienes extrarregionales mientras en materia de PBI la participación uruguaya es algo menor al </a:t>
            </a:r>
            <a:r>
              <a:rPr lang="es-ES" sz="2400" i="1" smtClean="0"/>
              <a:t>2%.</a:t>
            </a:r>
          </a:p>
          <a:p>
            <a:r>
              <a:rPr lang="es-ES" sz="2400" smtClean="0"/>
              <a:t>Nuevas modalidades: </a:t>
            </a:r>
            <a:r>
              <a:rPr lang="es-ES" sz="2400" b="1" u="sng" smtClean="0"/>
              <a:t>offshoring &amp; outsourcing</a:t>
            </a:r>
            <a:r>
              <a:rPr lang="es-ES" sz="2400" smtClean="0"/>
              <a:t>  </a:t>
            </a:r>
          </a:p>
          <a:p>
            <a:pPr eaLnBrk="1" hangingPunct="1"/>
            <a:r>
              <a:rPr lang="es-ES" sz="2400" b="1" u="sng" smtClean="0"/>
              <a:t>Cumbre San Juan</a:t>
            </a:r>
            <a:r>
              <a:rPr lang="es-ES" sz="2400" smtClean="0"/>
              <a:t>: Código Aduanero Mercosur</a:t>
            </a:r>
          </a:p>
          <a:p>
            <a:pPr eaLnBrk="1" hangingPunct="1"/>
            <a:r>
              <a:rPr lang="es-ES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TLC Unión Europea-Mercosur</a:t>
            </a:r>
            <a:endParaRPr lang="es-ES" sz="2400" smtClean="0"/>
          </a:p>
          <a:p>
            <a:pPr eaLnBrk="1" hangingPunct="1"/>
            <a:endParaRPr lang="es-ES_tradnl" sz="2400" smtClean="0"/>
          </a:p>
        </p:txBody>
      </p:sp>
      <p:pic>
        <p:nvPicPr>
          <p:cNvPr id="10244" name="Picture 10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34081DD-6B0F-4EBD-8F87-DC0EFCB2069A}" type="slidenum">
              <a:rPr lang="es-ES"/>
              <a:pPr>
                <a:defRPr/>
              </a:pPr>
              <a:t>5</a:t>
            </a:fld>
            <a:endParaRPr lang="es-ES" dirty="0"/>
          </a:p>
        </p:txBody>
      </p:sp>
      <p:sp>
        <p:nvSpPr>
          <p:cNvPr id="9728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17B9A941-9953-4149-8DDA-F629310A4BFC}" type="slidenum">
              <a:rPr lang="es-ES" sz="1400" b="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s-ES" sz="1400" b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188913"/>
            <a:ext cx="6480175" cy="863600"/>
          </a:xfrm>
        </p:spPr>
        <p:txBody>
          <a:bodyPr/>
          <a:lstStyle/>
          <a:p>
            <a:pPr eaLnBrk="1" hangingPunct="1"/>
            <a:r>
              <a:rPr lang="es-ES" sz="4000" b="1" smtClean="0"/>
              <a:t/>
            </a:r>
            <a:br>
              <a:rPr lang="es-ES" sz="4000" b="1" smtClean="0"/>
            </a:br>
            <a:r>
              <a:rPr lang="es-ES" sz="4000" b="1" smtClean="0"/>
              <a:t>FORTALEZAS</a:t>
            </a:r>
            <a:br>
              <a:rPr lang="es-ES" sz="4000" b="1" smtClean="0"/>
            </a:br>
            <a:endParaRPr lang="es-ES" sz="2000" b="1" smtClean="0"/>
          </a:p>
        </p:txBody>
      </p:sp>
      <p:sp>
        <p:nvSpPr>
          <p:cNvPr id="9728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280400" cy="554513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_tradnl" sz="1600" smtClean="0"/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Regímenes Legales de Puerto y Aeropuerto Libre y Zona Franca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Inversiones en curso y proyectadas para el Puerto de Montevideo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smtClean="0">
                <a:solidFill>
                  <a:srgbClr val="FF3300"/>
                </a:solidFill>
              </a:rPr>
              <a:t>Modernización de Aduanas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Captación de Inversión Extranjera Directa (IED) de Empresas Internacionales</a:t>
            </a:r>
            <a:r>
              <a:rPr lang="es-E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Niveles Tarifarios competitivos</a:t>
            </a:r>
            <a:r>
              <a:rPr lang="es-ES" sz="2800" smtClean="0"/>
              <a:t>  </a:t>
            </a:r>
            <a:endParaRPr lang="es-ES_tradnl" sz="2800" smtClean="0"/>
          </a:p>
        </p:txBody>
      </p:sp>
      <p:pic>
        <p:nvPicPr>
          <p:cNvPr id="97285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072F67D-F746-4BBC-9F76-11F33E689F92}" type="slidenum">
              <a:rPr lang="es-ES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sz="2400" b="1" smtClean="0"/>
              <a:t>URUGUAY: CENTRO de DISTRIBUCIÓN LOGÍSTICA REGIONAL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2060575"/>
            <a:ext cx="3708400" cy="852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/>
            <a:r>
              <a:rPr lang="es-ES" u="sng">
                <a:solidFill>
                  <a:srgbClr val="FF3300"/>
                </a:solidFill>
              </a:rPr>
              <a:t>Subsistema Oeste</a:t>
            </a:r>
          </a:p>
          <a:p>
            <a:pPr marL="342900" indent="-342900"/>
            <a:r>
              <a:rPr lang="es-ES"/>
              <a:t>Valparaíso: 613.889 teus, +16%</a:t>
            </a:r>
          </a:p>
          <a:p>
            <a:pPr marL="342900" indent="-342900"/>
            <a:r>
              <a:rPr lang="es-ES"/>
              <a:t>San Antonio: 673.000 teus, +10%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997200"/>
            <a:ext cx="4392613" cy="3263900"/>
          </a:xfrm>
          <a:noFill/>
          <a:ln cap="flat" algn="ctr">
            <a:solidFill>
              <a:srgbClr val="FF3300"/>
            </a:solidFill>
          </a:ln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4572000" y="2349500"/>
            <a:ext cx="4572000" cy="112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/>
            <a:r>
              <a:rPr lang="es-ES" u="sng">
                <a:solidFill>
                  <a:srgbClr val="008000"/>
                </a:solidFill>
              </a:rPr>
              <a:t>Subsistema Norte</a:t>
            </a:r>
          </a:p>
          <a:p>
            <a:pPr marL="342900" indent="-342900"/>
            <a:r>
              <a:rPr lang="es-ES"/>
              <a:t>Santos: 2.460.000 teus, +19%</a:t>
            </a:r>
          </a:p>
          <a:p>
            <a:pPr marL="342900" indent="-342900"/>
            <a:r>
              <a:rPr lang="es-ES"/>
              <a:t>Paranaguá: 494.000 teus, +12%</a:t>
            </a:r>
          </a:p>
          <a:p>
            <a:pPr marL="342900" indent="-342900"/>
            <a:r>
              <a:rPr lang="es-ES"/>
              <a:t>Itajaí: 688.000 teus, +23%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4859338" y="4724400"/>
            <a:ext cx="4572000" cy="112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/>
            <a:r>
              <a:rPr lang="es-ES" u="sng">
                <a:solidFill>
                  <a:srgbClr val="003399"/>
                </a:solidFill>
              </a:rPr>
              <a:t>Subsistema Sur</a:t>
            </a:r>
          </a:p>
          <a:p>
            <a:pPr marL="342900" indent="-342900"/>
            <a:r>
              <a:rPr lang="es-ES"/>
              <a:t>Rio Grande: 636.000 teus, +12%</a:t>
            </a:r>
          </a:p>
          <a:p>
            <a:pPr marL="342900" indent="-342900"/>
            <a:r>
              <a:rPr lang="es-ES"/>
              <a:t>Montevideo: 519.000 teus, +11%</a:t>
            </a:r>
          </a:p>
          <a:p>
            <a:pPr marL="342900" indent="-342900"/>
            <a:r>
              <a:rPr lang="es-ES"/>
              <a:t>Buenos Aires: 1.568.000 teus, +10%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23850" y="1341438"/>
            <a:ext cx="8569325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/>
            <a:r>
              <a:rPr lang="es-ES" sz="1800" u="sng">
                <a:solidFill>
                  <a:schemeClr val="tx2"/>
                </a:solidFill>
              </a:rPr>
              <a:t>Movimientos en teus de los 8 puertos más importantes del Cono Sur</a:t>
            </a:r>
            <a:br>
              <a:rPr lang="es-ES" sz="1800" u="sng">
                <a:solidFill>
                  <a:schemeClr val="tx2"/>
                </a:solidFill>
              </a:rPr>
            </a:br>
            <a:r>
              <a:rPr lang="es-ES" sz="1800" u="sng">
                <a:solidFill>
                  <a:schemeClr val="tx2"/>
                </a:solidFill>
              </a:rPr>
              <a:t>2006 y tasa anual móvil correspondiente al período 2002 - 2006</a:t>
            </a:r>
          </a:p>
        </p:txBody>
      </p:sp>
      <p:pic>
        <p:nvPicPr>
          <p:cNvPr id="100361" name="Picture 10" descr="logo_adua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2" name="Oval 10"/>
          <p:cNvSpPr>
            <a:spLocks noChangeArrowheads="1"/>
          </p:cNvSpPr>
          <p:nvPr/>
        </p:nvSpPr>
        <p:spPr bwMode="auto">
          <a:xfrm>
            <a:off x="3276600" y="53006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lIns="0" rIns="0" anchor="ctr">
            <a:spAutoFit/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247D95-E0E7-4AB6-8B8B-C2D6E50B253F}" type="slidenum">
              <a:rPr lang="es-ES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9830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49FB0424-0932-4DD0-9C11-C56B96C09A81}" type="slidenum">
              <a:rPr lang="es-ES" sz="1400" b="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s-ES" sz="1400" b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OPORTUNIDADES</a:t>
            </a:r>
            <a:br>
              <a:rPr lang="es-ES" sz="4000" b="1" smtClean="0"/>
            </a:br>
            <a:endParaRPr lang="es-ES" smtClean="0"/>
          </a:p>
        </p:txBody>
      </p:sp>
      <p:sp>
        <p:nvSpPr>
          <p:cNvPr id="98308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80400" cy="55451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_tradnl" sz="1800" smtClean="0"/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Estabilidad Macroeconómica, Política e Institucional y Bajo Grado de Corrupción</a:t>
            </a:r>
            <a:r>
              <a:rPr lang="es-E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Los Recursos Humanos</a:t>
            </a:r>
            <a:r>
              <a:rPr lang="es-E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b="1" smtClean="0"/>
              <a:t>Ubicación Geográfica</a:t>
            </a:r>
            <a:r>
              <a:rPr lang="es-ES" sz="2800" smtClean="0"/>
              <a:t> </a:t>
            </a:r>
          </a:p>
          <a:p>
            <a:r>
              <a:rPr lang="es-ES" sz="2800" b="1" smtClean="0"/>
              <a:t>‘Estrategia país’ alineada con “Uruguay Exportador de Servicios Logísticos”</a:t>
            </a:r>
            <a:r>
              <a:rPr lang="es-ES" sz="2800" smtClean="0"/>
              <a:t> </a:t>
            </a:r>
          </a:p>
          <a:p>
            <a:r>
              <a:rPr lang="es-ES" sz="2800" b="1" smtClean="0"/>
              <a:t>Productividad en la operación a las cargas contenerizadas</a:t>
            </a:r>
            <a:r>
              <a:rPr lang="es-ES" sz="2800" smtClean="0"/>
              <a:t> </a:t>
            </a:r>
            <a:endParaRPr lang="es-ES_tradnl" sz="2800" smtClean="0"/>
          </a:p>
        </p:txBody>
      </p:sp>
      <p:pic>
        <p:nvPicPr>
          <p:cNvPr id="98309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6C285E1-FED6-4EAF-A378-7D03DC9D2EFA}" type="slidenum">
              <a:rPr lang="es-ES"/>
              <a:pPr>
                <a:defRPr/>
              </a:pPr>
              <a:t>8</a:t>
            </a:fld>
            <a:endParaRPr lang="es-ES" dirty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4450"/>
            <a:ext cx="6048375" cy="863600"/>
          </a:xfrm>
        </p:spPr>
        <p:txBody>
          <a:bodyPr/>
          <a:lstStyle/>
          <a:p>
            <a:pPr eaLnBrk="1" hangingPunct="1"/>
            <a:r>
              <a:rPr lang="es-ES" sz="4000" b="1" smtClean="0"/>
              <a:t>SUMARIO</a:t>
            </a:r>
          </a:p>
        </p:txBody>
      </p:sp>
      <p:sp>
        <p:nvSpPr>
          <p:cNvPr id="66563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80400" cy="5545137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 Oportunidades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/>
              <a:t> Debilidades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Cambios necesarios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_tradnl" sz="6000" b="1" smtClean="0">
                <a:solidFill>
                  <a:srgbClr val="969696"/>
                </a:solidFill>
              </a:rPr>
              <a:t> Planes</a:t>
            </a:r>
          </a:p>
        </p:txBody>
      </p:sp>
      <p:pic>
        <p:nvPicPr>
          <p:cNvPr id="66564" name="Picture 14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06F5A0B-2C4E-4CBA-A42A-48E06E7BE1B7}" type="slidenum">
              <a:rPr lang="es-ES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0"/>
            <a:ext cx="6769100" cy="979488"/>
          </a:xfrm>
          <a:noFill/>
        </p:spPr>
        <p:txBody>
          <a:bodyPr/>
          <a:lstStyle/>
          <a:p>
            <a:pPr eaLnBrk="1" hangingPunct="1"/>
            <a:r>
              <a:rPr lang="es-ES" sz="2400" b="1" u="sng" smtClean="0"/>
              <a:t>LAS BRECHAS (GAPS) en ADUANAS: </a:t>
            </a:r>
            <a:br>
              <a:rPr lang="es-ES" sz="2400" b="1" u="sng" smtClean="0"/>
            </a:br>
            <a:r>
              <a:rPr lang="es-ES" sz="2400" b="1" u="sng" smtClean="0"/>
              <a:t>Documento del Consejo de Ministros 2006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341438"/>
            <a:ext cx="8640763" cy="5327650"/>
          </a:xfrm>
          <a:noFill/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400" b="1" u="sng" smtClean="0"/>
              <a:t>La brecha entre Capacidades y Requerimientos</a:t>
            </a:r>
            <a:endParaRPr lang="es-ES" sz="2400" b="1" smtClean="0"/>
          </a:p>
          <a:p>
            <a:pPr algn="just" eaLnBrk="1" hangingPunct="1">
              <a:lnSpc>
                <a:spcPct val="80000"/>
              </a:lnSpc>
            </a:pPr>
            <a:endParaRPr lang="es-ES" sz="24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400" b="1" i="1" smtClean="0"/>
              <a:t>Brecha en </a:t>
            </a:r>
            <a:r>
              <a:rPr lang="es-ES" sz="2400" b="1" i="1" smtClean="0">
                <a:solidFill>
                  <a:srgbClr val="FF3300"/>
                </a:solidFill>
              </a:rPr>
              <a:t>procesos y procedimientos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b="1" u="sng" smtClean="0"/>
              <a:t>Aduana estrictamente fiscalista, con pocos elementos de facilitación del comercio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400" b="1" i="1" smtClean="0"/>
              <a:t>Brecha en </a:t>
            </a:r>
            <a:r>
              <a:rPr lang="es-ES" sz="2400" b="1" i="1" smtClean="0">
                <a:solidFill>
                  <a:srgbClr val="FF3300"/>
                </a:solidFill>
              </a:rPr>
              <a:t>recursos humanos y materiales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smtClean="0"/>
              <a:t>ausencia de políticas de personal adecuadas durante muchos años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400" b="1" i="1" smtClean="0"/>
              <a:t>Brecha en </a:t>
            </a:r>
            <a:r>
              <a:rPr lang="es-ES" sz="2400" b="1" i="1" smtClean="0">
                <a:solidFill>
                  <a:srgbClr val="FF3300"/>
                </a:solidFill>
              </a:rPr>
              <a:t>normativa institucional y organizativa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smtClean="0"/>
              <a:t>tanto las normas aduaneras generales como las internas tampoco parecen adecuadamente preparadas para la modernización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400" b="1" i="1" smtClean="0"/>
              <a:t>Brecha en </a:t>
            </a:r>
            <a:r>
              <a:rPr lang="es-ES" sz="2400" b="1" i="1" smtClean="0">
                <a:solidFill>
                  <a:srgbClr val="FF3300"/>
                </a:solidFill>
              </a:rPr>
              <a:t>infraestructura y equipamiento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smtClean="0"/>
              <a:t>infraestructura edilicia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smtClean="0"/>
              <a:t>equipamiento, tecnologías avanzadas</a:t>
            </a:r>
            <a:endParaRPr lang="es-ES_tradnl" sz="2400" smtClean="0"/>
          </a:p>
        </p:txBody>
      </p:sp>
      <p:pic>
        <p:nvPicPr>
          <p:cNvPr id="54276" name="Picture 12" descr="logo_adu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88913"/>
            <a:ext cx="6953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829</Words>
  <Application>Microsoft Office PowerPoint</Application>
  <PresentationFormat>Presentación en pantalla (4:3)</PresentationFormat>
  <Paragraphs>156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Diseño predeterminado</vt:lpstr>
      <vt:lpstr>41 ASAMBLEA  ASAPRA – PERÚ 2010  Modernización de la Dirección Nacional de Aduanas - Uruguay </vt:lpstr>
      <vt:lpstr>SUMARIO</vt:lpstr>
      <vt:lpstr>SUMARIO</vt:lpstr>
      <vt:lpstr>URUGUAY 2010</vt:lpstr>
      <vt:lpstr> FORTALEZAS </vt:lpstr>
      <vt:lpstr>URUGUAY: CENTRO de DISTRIBUCIÓN LOGÍSTICA REGIONAL</vt:lpstr>
      <vt:lpstr>OPORTUNIDADES </vt:lpstr>
      <vt:lpstr>SUMARIO</vt:lpstr>
      <vt:lpstr>LAS BRECHAS (GAPS) en ADUANAS:  Documento del Consejo de Ministros 2006</vt:lpstr>
      <vt:lpstr>LEGISLACIÓN ADUANERA</vt:lpstr>
      <vt:lpstr>SUMARIO</vt:lpstr>
      <vt:lpstr>PLANIFICACIÓN ESTRATÉGICA:  SISTEMA de CREENCIAS</vt:lpstr>
      <vt:lpstr>Dirección Nacional de Aduanas</vt:lpstr>
      <vt:lpstr>SUMARIO</vt:lpstr>
      <vt:lpstr>Planes: cerrar brechas (I) </vt:lpstr>
      <vt:lpstr>Planes: cerrar brechas (II)</vt:lpstr>
      <vt:lpstr>Gracias por vuestra atención</vt:lpstr>
    </vt:vector>
  </TitlesOfParts>
  <Company>Aduanas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Aduanas II – Operaciones Procesos administrativos en materia de Aduana Edición 2008</dc:title>
  <dc:creator>Administrador</dc:creator>
  <cp:lastModifiedBy>Li</cp:lastModifiedBy>
  <cp:revision>216</cp:revision>
  <dcterms:created xsi:type="dcterms:W3CDTF">2008-02-20T01:12:48Z</dcterms:created>
  <dcterms:modified xsi:type="dcterms:W3CDTF">2010-11-10T20:21:02Z</dcterms:modified>
</cp:coreProperties>
</file>